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142" r:id="rId1"/>
  </p:sldMasterIdLst>
  <p:sldIdLst>
    <p:sldId id="275" r:id="rId2"/>
    <p:sldId id="258" r:id="rId3"/>
    <p:sldId id="272" r:id="rId4"/>
    <p:sldId id="274" r:id="rId5"/>
    <p:sldId id="273" r:id="rId6"/>
    <p:sldId id="264" r:id="rId7"/>
    <p:sldId id="265" r:id="rId8"/>
    <p:sldId id="271" r:id="rId9"/>
    <p:sldId id="280" r:id="rId10"/>
    <p:sldId id="267" r:id="rId11"/>
    <p:sldId id="270" r:id="rId12"/>
    <p:sldId id="276" r:id="rId13"/>
    <p:sldId id="277" r:id="rId14"/>
    <p:sldId id="279" r:id="rId15"/>
    <p:sldId id="27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48"/>
    <p:restoredTop sz="95439"/>
  </p:normalViewPr>
  <p:slideViewPr>
    <p:cSldViewPr snapToGrid="0" snapToObjects="1">
      <p:cViewPr varScale="1">
        <p:scale>
          <a:sx n="102" d="100"/>
          <a:sy n="102" d="100"/>
        </p:scale>
        <p:origin x="12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smtClean="0"/>
              <a:pPr/>
              <a:t>2/26/24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550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807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2/26/24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306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000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2/26/24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883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2/26/24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862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2/26/24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513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539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2/26/24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078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475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2/26/24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86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6696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6994EEE-4692-ACE0-323E-7679EA991A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88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22E8F5-EF56-1146-AF16-B08FEBFBE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105" y="2122680"/>
            <a:ext cx="3498979" cy="2456442"/>
          </a:xfrm>
        </p:spPr>
        <p:txBody>
          <a:bodyPr>
            <a:normAutofit/>
          </a:bodyPr>
          <a:lstStyle/>
          <a:p>
            <a:r>
              <a:rPr lang="fr-FR" sz="240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« musiques du monde » vont diversifier les artistes que vous présentez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86D34E2D-E1D5-5146-8DEC-2F554B8D026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18447" y="803186"/>
                <a:ext cx="6683693" cy="5248622"/>
              </a:xfrm>
            </p:spPr>
            <p:txBody>
              <a:bodyPr>
                <a:normAutofit/>
              </a:bodyPr>
              <a:lstStyle/>
              <a:p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…diversité des artistes </a:t>
                </a:r>
                <a14:m>
                  <m:oMath xmlns:m="http://schemas.openxmlformats.org/officeDocument/2006/math">
                    <m:r>
                      <a:rPr lang="fr-FR" sz="24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m:rPr>
                        <m:nor/>
                      </m:rPr>
                      <a:rPr lang="fr-FR" sz="2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diversit</m:t>
                    </m:r>
                    <m:r>
                      <m:rPr>
                        <m:nor/>
                      </m:rPr>
                      <a:rPr lang="fr-FR" sz="2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é </m:t>
                    </m:r>
                    <m:r>
                      <m:rPr>
                        <m:nor/>
                      </m:rPr>
                      <a:rPr lang="fr-FR" sz="2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des</m:t>
                    </m:r>
                    <m:r>
                      <m:rPr>
                        <m:nor/>
                      </m:rPr>
                      <a:rPr lang="fr-FR" sz="2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fr-FR" sz="2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pratiques</m:t>
                    </m:r>
                  </m:oMath>
                </a14:m>
                <a:endParaRPr lang="fr-FR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fr-FR" sz="2400" dirty="0"/>
              </a:p>
              <a:p>
                <a:endParaRPr lang="fr-FR" sz="2400" dirty="0"/>
              </a:p>
              <a:p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…une diversité qui déborde largement des étiquettes</a:t>
                </a:r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86D34E2D-E1D5-5146-8DEC-2F554B8D02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18447" y="803186"/>
                <a:ext cx="6683693" cy="5248622"/>
              </a:xfrm>
              <a:blipFill>
                <a:blip r:embed="rId2"/>
                <a:stretch>
                  <a:fillRect l="-13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3">
            <a:extLst>
              <a:ext uri="{FF2B5EF4-FFF2-40B4-BE49-F238E27FC236}">
                <a16:creationId xmlns:a16="http://schemas.microsoft.com/office/drawing/2014/main" id="{D828C23F-EE54-B544-969C-A463BA1FE5C7}"/>
              </a:ext>
            </a:extLst>
          </p:cNvPr>
          <p:cNvSpPr txBox="1"/>
          <p:nvPr/>
        </p:nvSpPr>
        <p:spPr>
          <a:xfrm>
            <a:off x="2040608" y="1753348"/>
            <a:ext cx="2091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MYTHE 3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F442915-805E-B747-B236-BEA8C7A3D2DD}"/>
              </a:ext>
            </a:extLst>
          </p:cNvPr>
          <p:cNvSpPr txBox="1"/>
          <p:nvPr/>
        </p:nvSpPr>
        <p:spPr>
          <a:xfrm>
            <a:off x="1676529" y="4208745"/>
            <a:ext cx="2820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Oui, mais encore…</a:t>
            </a:r>
          </a:p>
        </p:txBody>
      </p:sp>
    </p:spTree>
    <p:extLst>
      <p:ext uri="{BB962C8B-B14F-4D97-AF65-F5344CB8AC3E}">
        <p14:creationId xmlns:p14="http://schemas.microsoft.com/office/powerpoint/2010/main" val="204040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12FC3059-D401-0B4B-BABF-51AD4E9F2937}"/>
              </a:ext>
            </a:extLst>
          </p:cNvPr>
          <p:cNvSpPr txBox="1">
            <a:spLocks/>
          </p:cNvSpPr>
          <p:nvPr/>
        </p:nvSpPr>
        <p:spPr>
          <a:xfrm>
            <a:off x="1259679" y="1022642"/>
            <a:ext cx="9621681" cy="52486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S’intéresser à tout ce qui entoure ces musiques</a:t>
            </a:r>
          </a:p>
          <a:p>
            <a:pPr algn="ctr"/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Parler avec les artistes</a:t>
            </a:r>
          </a:p>
          <a:p>
            <a:pPr algn="ctr"/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Faire des partenariats de diffusion </a:t>
            </a:r>
          </a:p>
          <a:p>
            <a:pPr algn="ctr"/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Diversifier ses canaux de communication</a:t>
            </a:r>
          </a:p>
          <a:p>
            <a:pPr algn="ctr"/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Profiter des ressources au Québec</a:t>
            </a:r>
          </a:p>
          <a:p>
            <a:pPr marL="0" indent="0" algn="ctr">
              <a:buNone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27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D935534-682E-476B-914D-154225354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7D345A23-B9A1-48A1-861C-6DBE403720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B6D0C803-C314-438E-AD46-FA855FC67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4CDB9016-F3D8-4C30-B1EE-E7642BFE22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2B2D769C-5C70-4AE1-B8B2-BDED13B6D9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D1D80447-B068-4D68-8F67-C72761A52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A773E7B3-5778-470B-8BF1-DEE9CA1949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5FE7164F-39D2-426B-AC5E-51CAA5BCD5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110864D3-2ED1-4B11-AD49-AED660E6A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7CE9E17-84B8-45E8-81B8-05B516EBD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92F2A78B-4191-4164-8A51-0551B12C1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B59EA929-F27D-43FC-8B74-D7063F4D4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65170C64-5500-4111-9F32-3CC0BF07C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F49D35D5-A3E7-42D8-9662-11A32C0D8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B06AE47C-748A-41FB-A99B-32820FA84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F15F2EE8-787F-4F49-BF17-82AE98EB31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DA12EAE6-CEF6-4DB8-8B8C-2D209C86C5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560AA5BA-7BB1-47A6-818E-B12EA58FE6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DF899BEE-3975-46EB-B60F-139ABA2E1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21B8C8F1-768E-46A7-A303-F1867EC84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B58D728-38DC-444F-90A1-10FD8D288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3328CA4-841D-4CC3-975C-48A598EC3A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C9C2DF9A-E845-45FB-AB63-5873CFBAA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9AA02BC-DB57-4276-B40A-90FC4E48A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87098B54-45B3-4469-827D-BF24EDB86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CAD1CCF-0CEB-4D14-BF1B-C1914BF1F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C95FDF92-83B6-4E31-966F-F6130DCDD8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0C3906FE-AC0C-4B18-8335-27F0DBF2A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7">
              <a:extLst>
                <a:ext uri="{FF2B5EF4-FFF2-40B4-BE49-F238E27FC236}">
                  <a16:creationId xmlns:a16="http://schemas.microsoft.com/office/drawing/2014/main" id="{2BB23684-B397-4D0A-A611-519EC209F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8">
              <a:extLst>
                <a:ext uri="{FF2B5EF4-FFF2-40B4-BE49-F238E27FC236}">
                  <a16:creationId xmlns:a16="http://schemas.microsoft.com/office/drawing/2014/main" id="{46C6D2B5-9955-45FD-AECB-AA5DE5D0B8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9">
              <a:extLst>
                <a:ext uri="{FF2B5EF4-FFF2-40B4-BE49-F238E27FC236}">
                  <a16:creationId xmlns:a16="http://schemas.microsoft.com/office/drawing/2014/main" id="{54E183AC-1A43-4B67-87C3-171843415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0">
              <a:extLst>
                <a:ext uri="{FF2B5EF4-FFF2-40B4-BE49-F238E27FC236}">
                  <a16:creationId xmlns:a16="http://schemas.microsoft.com/office/drawing/2014/main" id="{42DB7703-B537-43B3-A320-8EA225302B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F2E80C4E-3C3D-42A0-882C-BAD67F541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42AB2C78-978B-4333-9D16-68C8BE740F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3">
              <a:extLst>
                <a:ext uri="{FF2B5EF4-FFF2-40B4-BE49-F238E27FC236}">
                  <a16:creationId xmlns:a16="http://schemas.microsoft.com/office/drawing/2014/main" id="{CF2FF230-699A-4C32-95CF-5EC0733287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4">
              <a:extLst>
                <a:ext uri="{FF2B5EF4-FFF2-40B4-BE49-F238E27FC236}">
                  <a16:creationId xmlns:a16="http://schemas.microsoft.com/office/drawing/2014/main" id="{E0ED8C52-634B-4E0D-AE83-5109A19F30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5">
              <a:extLst>
                <a:ext uri="{FF2B5EF4-FFF2-40B4-BE49-F238E27FC236}">
                  <a16:creationId xmlns:a16="http://schemas.microsoft.com/office/drawing/2014/main" id="{14E27C2A-C13B-43BD-A6BF-A28475535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6">
              <a:extLst>
                <a:ext uri="{FF2B5EF4-FFF2-40B4-BE49-F238E27FC236}">
                  <a16:creationId xmlns:a16="http://schemas.microsoft.com/office/drawing/2014/main" id="{A55B5F2B-EFA2-466F-89C4-567EF82C81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7">
              <a:extLst>
                <a:ext uri="{FF2B5EF4-FFF2-40B4-BE49-F238E27FC236}">
                  <a16:creationId xmlns:a16="http://schemas.microsoft.com/office/drawing/2014/main" id="{8C98B95E-35B8-403E-A140-D5B278265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8">
              <a:extLst>
                <a:ext uri="{FF2B5EF4-FFF2-40B4-BE49-F238E27FC236}">
                  <a16:creationId xmlns:a16="http://schemas.microsoft.com/office/drawing/2014/main" id="{E012E074-EAA9-484D-BD89-8C093856A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9">
              <a:extLst>
                <a:ext uri="{FF2B5EF4-FFF2-40B4-BE49-F238E27FC236}">
                  <a16:creationId xmlns:a16="http://schemas.microsoft.com/office/drawing/2014/main" id="{68A249B3-6FC5-4647-8054-46977A6229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0">
              <a:extLst>
                <a:ext uri="{FF2B5EF4-FFF2-40B4-BE49-F238E27FC236}">
                  <a16:creationId xmlns:a16="http://schemas.microsoft.com/office/drawing/2014/main" id="{BEBC0B53-B64C-4FFC-89AC-0A65D9B57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1">
              <a:extLst>
                <a:ext uri="{FF2B5EF4-FFF2-40B4-BE49-F238E27FC236}">
                  <a16:creationId xmlns:a16="http://schemas.microsoft.com/office/drawing/2014/main" id="{97A3B757-C4A4-4AB2-8331-84E878186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2">
              <a:extLst>
                <a:ext uri="{FF2B5EF4-FFF2-40B4-BE49-F238E27FC236}">
                  <a16:creationId xmlns:a16="http://schemas.microsoft.com/office/drawing/2014/main" id="{178CB3E2-70DC-46F9-8436-F8598BAAB6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3">
              <a:extLst>
                <a:ext uri="{FF2B5EF4-FFF2-40B4-BE49-F238E27FC236}">
                  <a16:creationId xmlns:a16="http://schemas.microsoft.com/office/drawing/2014/main" id="{BC37A6A4-C127-4743-940B-E71B682126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AE2FD47-0BDC-4D05-A3CD-049453B03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7084" y="1186483"/>
            <a:ext cx="3822597" cy="4477933"/>
            <a:chOff x="807084" y="1186483"/>
            <a:chExt cx="3822597" cy="4477933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A803EAD-0253-4E40-AEC0-C3CCDB40D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Isosceles Triangle 39">
              <a:extLst>
                <a:ext uri="{FF2B5EF4-FFF2-40B4-BE49-F238E27FC236}">
                  <a16:creationId xmlns:a16="http://schemas.microsoft.com/office/drawing/2014/main" id="{82ABA66D-63AC-441E-B541-C8BE7C59C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514766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EF1F447-2077-47C9-91C8-EA7249FF6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88620520-FB5E-6642-A656-0CF17A67CC8A}"/>
              </a:ext>
            </a:extLst>
          </p:cNvPr>
          <p:cNvSpPr txBox="1"/>
          <p:nvPr/>
        </p:nvSpPr>
        <p:spPr>
          <a:xfrm>
            <a:off x="895415" y="2075504"/>
            <a:ext cx="3654569" cy="2042725"/>
          </a:xfrm>
          <a:prstGeom prst="rect">
            <a:avLst/>
          </a:prstGeom>
        </p:spPr>
        <p:txBody>
          <a:bodyPr vert="horz" lIns="228600" tIns="228600" rIns="228600" bIns="0" rtlCol="0" anchor="b">
            <a:normAutofit/>
          </a:bodyPr>
          <a:lstStyle/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spc="-15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MÉDIAS</a:t>
            </a:r>
          </a:p>
        </p:txBody>
      </p: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C5FF1AC6-1152-4D51-869F-C6FBEE2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6971" y="0"/>
            <a:ext cx="6745029" cy="6858000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FFF0A52-A9E4-FD93-B97B-FC733C911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892" y="264411"/>
            <a:ext cx="3232609" cy="2004217"/>
          </a:xfrm>
          <a:prstGeom prst="rect">
            <a:avLst/>
          </a:prstGeom>
          <a:ln w="9525"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39A9376-0A61-FA4F-EF4F-6530437F2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613" y="2339491"/>
            <a:ext cx="2894500" cy="723625"/>
          </a:xfrm>
          <a:prstGeom prst="rect">
            <a:avLst/>
          </a:prstGeom>
          <a:ln w="9525"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9608C72-0C65-0F1C-7FE9-39339BDDE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7011" y="3621061"/>
            <a:ext cx="2889672" cy="2889672"/>
          </a:xfrm>
          <a:prstGeom prst="rect">
            <a:avLst/>
          </a:prstGeom>
          <a:ln w="9525"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304341C-15E3-FD66-F77A-2738FB17F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3920" y="1117636"/>
            <a:ext cx="2894500" cy="853877"/>
          </a:xfrm>
          <a:prstGeom prst="rect">
            <a:avLst/>
          </a:prstGeom>
          <a:ln w="9525"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6874CDA-1494-A7C7-4D21-0B11CFC55A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1309" y="3245844"/>
            <a:ext cx="3094648" cy="174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60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05894AE-2365-00D1-74CC-26725CE2C87F}"/>
              </a:ext>
            </a:extLst>
          </p:cNvPr>
          <p:cNvSpPr txBox="1"/>
          <p:nvPr/>
        </p:nvSpPr>
        <p:spPr>
          <a:xfrm>
            <a:off x="550066" y="240002"/>
            <a:ext cx="5530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FESTIVALS, CONFÉRENCES &amp; VITRINES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9EB5BDE-8A89-9610-9401-6B8E8752F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6245" y="205905"/>
            <a:ext cx="2119880" cy="21198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B44B248-C7F4-963A-8829-10A082582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738" y="749368"/>
            <a:ext cx="4159702" cy="15397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4C2893C-09DA-B49B-E9BB-68602CB0D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7392" y="4705628"/>
            <a:ext cx="3523479" cy="198517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8D15B88-C48B-B962-785E-C7F4A00022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0118" y="2752762"/>
            <a:ext cx="3095461" cy="206312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7924B87-16BD-7118-8AF9-042410A187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287" y="916351"/>
            <a:ext cx="1795193" cy="316532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0DFD5F2-BA28-2F7A-96A9-AD8D2989C0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510" y="4532215"/>
            <a:ext cx="1941753" cy="198517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42CCCD5-2B2F-D3EB-1386-234DF75F07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2218" y="5000108"/>
            <a:ext cx="1539725" cy="153972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585DD83-B2E7-67AC-4E65-C88564B51D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48401" y="2503792"/>
            <a:ext cx="2463941" cy="109234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2ACE42E-BC2C-85C3-7EEE-A7E01B3486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06217" y="3029698"/>
            <a:ext cx="4837596" cy="178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70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F72F6CD-ADB9-57F2-B2B4-4D34D67A6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04" y="211113"/>
            <a:ext cx="3669134" cy="271196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08AB4B6-7055-4718-BA3D-01EA682F1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94" y="3237876"/>
            <a:ext cx="4233687" cy="319290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16C9506-7729-3F72-D2BE-4E40340E4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509" y="236095"/>
            <a:ext cx="4233687" cy="319290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46285C2-3FB9-4D89-690C-56D1B8BD5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6658" y="2312233"/>
            <a:ext cx="3796406" cy="286312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7A6AF19-DE16-A96D-5A09-978614CABF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6128" y="3578902"/>
            <a:ext cx="3043003" cy="304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76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DAE3342-9DFC-49D4-B09C-25E31076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E49E0D20-8423-4612-99A5-14AEF8F6B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57C2C108-5A30-48CA-9203-56747AEB7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1A343912-2EFC-408E-A862-5C9BF108D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A50D1CF-9DAE-4CF6-B829-E66CEE9D5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E5799A4-0568-433E-BF41-752CF516A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DBB86ED-F16F-4C28-BDD5-72D771176F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347939E-8B76-4CFC-B2EC-63A7E2278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FA1DD132-02E4-4CD3-B496-BFF924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710BDA52-A7D7-4E4E-9F36-EC8F983EA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B1BDF852-319F-42B8-9A50-7C9A9387C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AACE376-C01E-4F1F-91B7-39D0274BF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7F612F4C-050E-459D-9771-ED088374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4E4211B-3E41-4905-8F4E-76811B9E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6AEC87EE-0CB8-43DE-8FEB-4586A92E8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277C1C5D-7BDC-47E4-8B81-C3C4AE94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7A2A6EF8-9768-4478-9CD3-DFA547CEF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1FD9091C-E8FA-4ADA-937F-A74426ED1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B69923E7-63C4-47CE-956E-09D384D4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A2576784-872E-494C-A041-0E346226B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54F73D8-62C2-4127-9D19-01219BBB9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FD8CA02-9BE5-4B82-8129-6EF618402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01515E68-030C-4313-B300-35253163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37725F-1DDF-4225-937E-106DBB047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9499C9FE-4B17-4937-9EB8-3E1A97E32D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A1AA859-8E3B-49BF-83F6-ADF050A2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EA5E9A71-2A94-4FAA-859F-1930C2E918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15C43A1A-EE63-4F18-BA50-6BCC0C5FB0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D20E631E-2C68-4E27-B833-094ECE5095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2446723A-FC6F-4012-8557-06069FA13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7F3D87D4-252C-4471-A220-28B58BF439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054B916A-0FD0-4006-BD6C-9D29CA03A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2133C3B4-D163-43CB-B3FC-A1B9A1DC3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44DECBCA-815C-4296-B4DA-F12AD81F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B6C3CA6F-2113-4095-B77D-19519074C1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6A23EEC5-4C2F-4460-B6F6-A6852C46F1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9CAEC751-845A-4873-BCB3-29B7EF60F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FA38FC93-11A4-4EB5-BC13-85FB353CD1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B5B6AC4D-E640-47F2-AA5A-9F9A1DB88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962630FB-473F-4D83-8B9F-EC52E31CA5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035721E2-E73B-4E57-92E2-DE71F0D17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3071D074-66CD-4273-AF66-207364BA3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4197CB22-95EA-4E41-94A6-6BCE8C027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622F5B4E-EBC2-4021-A986-B40B49442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A1450C78-508B-412D-8354-C6AE7E9F93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D2C6055-EB42-4E7C-B358-308A54C7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7084" y="1186483"/>
            <a:ext cx="3822597" cy="4477933"/>
            <a:chOff x="807084" y="1186483"/>
            <a:chExt cx="3822597" cy="4477933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8A0384A8-C4E8-407C-BD44-2B989327E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Isosceles Triangle 39">
              <a:extLst>
                <a:ext uri="{FF2B5EF4-FFF2-40B4-BE49-F238E27FC236}">
                  <a16:creationId xmlns:a16="http://schemas.microsoft.com/office/drawing/2014/main" id="{B7F9FA9E-2650-4B17-BA91-C12C0C5F9D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514766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96B943E-BAEE-4DC2-87CB-78F6E433D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AA48F145-0C0D-238B-1552-A8FCAFF96DB8}"/>
              </a:ext>
            </a:extLst>
          </p:cNvPr>
          <p:cNvSpPr txBox="1"/>
          <p:nvPr/>
        </p:nvSpPr>
        <p:spPr>
          <a:xfrm>
            <a:off x="895415" y="2075504"/>
            <a:ext cx="3654569" cy="2042725"/>
          </a:xfrm>
          <a:prstGeom prst="rect">
            <a:avLst/>
          </a:prstGeom>
        </p:spPr>
        <p:txBody>
          <a:bodyPr vert="horz" lIns="228600" tIns="228600" rIns="228600" bIns="0" rtlCol="0" anchor="b">
            <a:normAutofit/>
          </a:bodyPr>
          <a:lstStyle/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spc="-15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REJOINDRE LA LISTE D’ENVOIS DES RENCONTRES VIRTUELLES DU RÉSEAU ROUTES DU MONDE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7881358-C0E7-8CEF-3B4A-95E07FD5ED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47"/>
          <a:stretch/>
        </p:blipFill>
        <p:spPr>
          <a:xfrm>
            <a:off x="5446972" y="227"/>
            <a:ext cx="6745028" cy="6858000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55896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26C54FC3-B8D3-8243-BB98-7E472BD4BCF5}"/>
              </a:ext>
            </a:extLst>
          </p:cNvPr>
          <p:cNvSpPr/>
          <p:nvPr/>
        </p:nvSpPr>
        <p:spPr>
          <a:xfrm>
            <a:off x="2238375" y="2466972"/>
            <a:ext cx="2657475" cy="1928813"/>
          </a:xfrm>
          <a:prstGeom prst="ellipse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Artistes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E1C4AA8-6633-CB48-ACB0-EB6B2512E78C}"/>
              </a:ext>
            </a:extLst>
          </p:cNvPr>
          <p:cNvSpPr/>
          <p:nvPr/>
        </p:nvSpPr>
        <p:spPr>
          <a:xfrm>
            <a:off x="4895850" y="2466973"/>
            <a:ext cx="2657475" cy="1928813"/>
          </a:xfrm>
          <a:prstGeom prst="ellipse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Musiques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0E7B5E7E-7440-784A-B132-C3977967AC48}"/>
              </a:ext>
            </a:extLst>
          </p:cNvPr>
          <p:cNvSpPr/>
          <p:nvPr/>
        </p:nvSpPr>
        <p:spPr>
          <a:xfrm>
            <a:off x="7553325" y="2466972"/>
            <a:ext cx="2657475" cy="1928813"/>
          </a:xfrm>
          <a:prstGeom prst="ellipse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6278EB2-A1B4-C24C-8CF2-7C19EA69979F}"/>
              </a:ext>
            </a:extLst>
          </p:cNvPr>
          <p:cNvSpPr txBox="1"/>
          <p:nvPr/>
        </p:nvSpPr>
        <p:spPr>
          <a:xfrm rot="20378319">
            <a:off x="1570616" y="1161826"/>
            <a:ext cx="4819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1">
                    <a:alpha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diversités culturelles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50F56C6-923E-BC41-95FA-178A272A9134}"/>
              </a:ext>
            </a:extLst>
          </p:cNvPr>
          <p:cNvSpPr txBox="1"/>
          <p:nvPr/>
        </p:nvSpPr>
        <p:spPr>
          <a:xfrm rot="398024">
            <a:off x="7563856" y="5384572"/>
            <a:ext cx="4819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>
                <a:solidFill>
                  <a:schemeClr val="tx1">
                    <a:alpha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diversités culturelles</a:t>
            </a:r>
            <a:endParaRPr lang="fr-FR" sz="2400" dirty="0">
              <a:solidFill>
                <a:schemeClr val="tx1">
                  <a:alpha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9CFB41F-E128-1842-A941-D24CC14A7534}"/>
              </a:ext>
            </a:extLst>
          </p:cNvPr>
          <p:cNvSpPr txBox="1"/>
          <p:nvPr/>
        </p:nvSpPr>
        <p:spPr>
          <a:xfrm rot="1211511">
            <a:off x="1288486" y="5185678"/>
            <a:ext cx="455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tx1">
                    <a:alpha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 musiques du monde »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43E2AC9-23B6-0643-B88B-60EE59E4A9DF}"/>
              </a:ext>
            </a:extLst>
          </p:cNvPr>
          <p:cNvSpPr txBox="1"/>
          <p:nvPr/>
        </p:nvSpPr>
        <p:spPr>
          <a:xfrm rot="1211511">
            <a:off x="7503584" y="878817"/>
            <a:ext cx="455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tx1">
                    <a:alpha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 musiques du monde »</a:t>
            </a:r>
          </a:p>
        </p:txBody>
      </p:sp>
    </p:spTree>
    <p:extLst>
      <p:ext uri="{BB962C8B-B14F-4D97-AF65-F5344CB8AC3E}">
        <p14:creationId xmlns:p14="http://schemas.microsoft.com/office/powerpoint/2010/main" val="107107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7A9B51-E82F-344C-B326-25BB5CF17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240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« musiques du monde » sont des musiques traditionnelles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FB68562-D7DA-5D43-8072-B36025025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596" y="3943052"/>
            <a:ext cx="4616704" cy="259689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4CBF6A1-5B79-0F4D-9350-95B17B58604C}"/>
              </a:ext>
            </a:extLst>
          </p:cNvPr>
          <p:cNvSpPr txBox="1"/>
          <p:nvPr/>
        </p:nvSpPr>
        <p:spPr>
          <a:xfrm>
            <a:off x="7611767" y="21226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CA59050-7C30-184B-9100-7B2AA52D5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94920">
            <a:off x="7839269" y="2143373"/>
            <a:ext cx="4304321" cy="286954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0B56181-62CA-E240-9D70-E7F684BF8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42777">
            <a:off x="4714344" y="99962"/>
            <a:ext cx="4339208" cy="288991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DEA9DC1-F2AE-BA40-A68A-575DD9F6FBE9}"/>
              </a:ext>
            </a:extLst>
          </p:cNvPr>
          <p:cNvSpPr txBox="1"/>
          <p:nvPr/>
        </p:nvSpPr>
        <p:spPr>
          <a:xfrm>
            <a:off x="2040608" y="1753348"/>
            <a:ext cx="2091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MYTHE 1</a:t>
            </a:r>
          </a:p>
        </p:txBody>
      </p:sp>
    </p:spTree>
    <p:extLst>
      <p:ext uri="{BB962C8B-B14F-4D97-AF65-F5344CB8AC3E}">
        <p14:creationId xmlns:p14="http://schemas.microsoft.com/office/powerpoint/2010/main" val="295536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3DEABE1A-3E7B-484E-8B97-00B19599D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55949">
            <a:off x="344310" y="285881"/>
            <a:ext cx="5214702" cy="347646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6829C5B-ED04-8C40-88CE-E8A757C874E6}"/>
              </a:ext>
            </a:extLst>
          </p:cNvPr>
          <p:cNvSpPr txBox="1"/>
          <p:nvPr/>
        </p:nvSpPr>
        <p:spPr>
          <a:xfrm rot="20731141">
            <a:off x="526058" y="3922008"/>
            <a:ext cx="14369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@Michael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Slobodian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0A9AF28-6400-544F-8A7F-9F61C867F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676" y="0"/>
            <a:ext cx="3927324" cy="51816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A70B4A5-2A6A-B240-A6EF-A41BC866E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27340">
            <a:off x="3987513" y="3558995"/>
            <a:ext cx="4867815" cy="324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56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7A9B51-E82F-344C-B326-25BB5CF17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240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« musiques du monde » (ne) sont (pas que) des musiques traditionnelles</a:t>
            </a:r>
          </a:p>
        </p:txBody>
      </p:sp>
      <p:sp>
        <p:nvSpPr>
          <p:cNvPr id="22" name="Espace réservé du contenu 4">
            <a:extLst>
              <a:ext uri="{FF2B5EF4-FFF2-40B4-BE49-F238E27FC236}">
                <a16:creationId xmlns:a16="http://schemas.microsoft.com/office/drawing/2014/main" id="{113BCF48-DEB6-1541-81CB-A3CAD5CD1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… de traditions très diverses</a:t>
            </a: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…de traditions métissées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9273440-F4F1-8C46-BBE7-95461C1D3A73}"/>
              </a:ext>
            </a:extLst>
          </p:cNvPr>
          <p:cNvSpPr txBox="1"/>
          <p:nvPr/>
        </p:nvSpPr>
        <p:spPr>
          <a:xfrm>
            <a:off x="2040608" y="1753348"/>
            <a:ext cx="2091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MYTHE 1</a:t>
            </a:r>
          </a:p>
        </p:txBody>
      </p:sp>
    </p:spTree>
    <p:extLst>
      <p:ext uri="{BB962C8B-B14F-4D97-AF65-F5344CB8AC3E}">
        <p14:creationId xmlns:p14="http://schemas.microsoft.com/office/powerpoint/2010/main" val="1351666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22E8F5-EF56-1146-AF16-B08FEBFBE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« musiques du monde » vont diversifier vos publics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D34E2D-E1D5-5146-8DEC-2F554B8D0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…l’étiquette « musiques du monde » n’est pas universelle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53D1D82-13E9-9647-981B-466959F4163A}"/>
              </a:ext>
            </a:extLst>
          </p:cNvPr>
          <p:cNvSpPr txBox="1"/>
          <p:nvPr/>
        </p:nvSpPr>
        <p:spPr>
          <a:xfrm>
            <a:off x="2040608" y="1753348"/>
            <a:ext cx="2091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MYTHE 2</a:t>
            </a:r>
          </a:p>
        </p:txBody>
      </p:sp>
    </p:spTree>
    <p:extLst>
      <p:ext uri="{BB962C8B-B14F-4D97-AF65-F5344CB8AC3E}">
        <p14:creationId xmlns:p14="http://schemas.microsoft.com/office/powerpoint/2010/main" val="201492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6F3D1B4-5726-D94C-B3A8-CA1E00970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116" y="0"/>
            <a:ext cx="4819709" cy="6858000"/>
          </a:xfrm>
          <a:prstGeom prst="rect">
            <a:avLst/>
          </a:prstGeo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29989B7-BD97-D04C-9048-27E614501E5F}"/>
              </a:ext>
            </a:extLst>
          </p:cNvPr>
          <p:cNvSpPr txBox="1">
            <a:spLocks/>
          </p:cNvSpPr>
          <p:nvPr/>
        </p:nvSpPr>
        <p:spPr>
          <a:xfrm>
            <a:off x="6157913" y="3230321"/>
            <a:ext cx="5805487" cy="52486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Aucune véritable spécificité (sociodémographique, de motivations, de goûts) des publics de festivals de musiques du monde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C00DEEE-4BC6-A142-B6AA-DF04CC427192}"/>
              </a:ext>
            </a:extLst>
          </p:cNvPr>
          <p:cNvSpPr txBox="1"/>
          <p:nvPr/>
        </p:nvSpPr>
        <p:spPr>
          <a:xfrm rot="20317462">
            <a:off x="6023995" y="745328"/>
            <a:ext cx="3530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26 000 questionnaires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B4D63D6-A37C-BE47-AFFB-D205ABB88B61}"/>
              </a:ext>
            </a:extLst>
          </p:cNvPr>
          <p:cNvSpPr txBox="1"/>
          <p:nvPr/>
        </p:nvSpPr>
        <p:spPr>
          <a:xfrm rot="1566940">
            <a:off x="8984242" y="2024655"/>
            <a:ext cx="3487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91 festivals</a:t>
            </a:r>
          </a:p>
        </p:txBody>
      </p:sp>
    </p:spTree>
    <p:extLst>
      <p:ext uri="{BB962C8B-B14F-4D97-AF65-F5344CB8AC3E}">
        <p14:creationId xmlns:p14="http://schemas.microsoft.com/office/powerpoint/2010/main" val="343072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22E8F5-EF56-1146-AF16-B08FEBFBE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« musiques du monde » vont diversifier vos publics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3246C087-7026-8E4A-8CC2-F4B3A0658BF4}"/>
              </a:ext>
            </a:extLst>
          </p:cNvPr>
          <p:cNvSpPr txBox="1">
            <a:spLocks/>
          </p:cNvSpPr>
          <p:nvPr/>
        </p:nvSpPr>
        <p:spPr>
          <a:xfrm>
            <a:off x="5270847" y="955586"/>
            <a:ext cx="6281873" cy="5248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…plusieurs publics de « musiques du monde » qu’on n’arrive plus à départager</a:t>
            </a: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…l’importance du contexte et de plusieurs paramètres « extra-musicaux » pour diversifier les publics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935F051-39CD-1549-AD3E-58E9ECD8473D}"/>
              </a:ext>
            </a:extLst>
          </p:cNvPr>
          <p:cNvSpPr txBox="1"/>
          <p:nvPr/>
        </p:nvSpPr>
        <p:spPr>
          <a:xfrm>
            <a:off x="2040608" y="1753348"/>
            <a:ext cx="2091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MYTHE 2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6296C33-40C4-1B43-A64B-BC1D7832907E}"/>
              </a:ext>
            </a:extLst>
          </p:cNvPr>
          <p:cNvSpPr txBox="1"/>
          <p:nvPr/>
        </p:nvSpPr>
        <p:spPr>
          <a:xfrm>
            <a:off x="2437704" y="4171167"/>
            <a:ext cx="179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Oui, mais…</a:t>
            </a:r>
          </a:p>
        </p:txBody>
      </p:sp>
    </p:spTree>
    <p:extLst>
      <p:ext uri="{BB962C8B-B14F-4D97-AF65-F5344CB8AC3E}">
        <p14:creationId xmlns:p14="http://schemas.microsoft.com/office/powerpoint/2010/main" val="269448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B3FFB0C-9426-854B-A5E2-E2BDB64EF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080" y="803181"/>
            <a:ext cx="3413920" cy="441801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5D1825D-773B-5B42-900D-E06E594D5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577" y="3345346"/>
            <a:ext cx="2076325" cy="305408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7BB9C73-1EE4-0E45-87ED-8E401EFFA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15658">
            <a:off x="6307584" y="638660"/>
            <a:ext cx="2208213" cy="330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1D514C5-192D-B34A-A39F-8BDF3DC4A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94934">
            <a:off x="4070350" y="1690596"/>
            <a:ext cx="2808420" cy="4508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C2D73CA-025F-354B-A7B9-7B8FBC7079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671" y="3083989"/>
            <a:ext cx="2516584" cy="32385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B86B9C5-FCB2-5549-B789-BDE1F0A63B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6975" y="570976"/>
            <a:ext cx="3389192" cy="189229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E352F72-7630-0D42-BDE9-AFA3790594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724057">
            <a:off x="527954" y="2324873"/>
            <a:ext cx="3881307" cy="137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81274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Nuances de gri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BF4D3D481DDF41B47D609E508B177B" ma:contentTypeVersion="16" ma:contentTypeDescription="Crée un document." ma:contentTypeScope="" ma:versionID="a6504ccb647faf12eeaf689d5b0851aa">
  <xsd:schema xmlns:xsd="http://www.w3.org/2001/XMLSchema" xmlns:xs="http://www.w3.org/2001/XMLSchema" xmlns:p="http://schemas.microsoft.com/office/2006/metadata/properties" xmlns:ns2="2c68657e-e335-477e-899a-6eafd9c9f463" xmlns:ns3="bbc05bf7-5990-45b5-ace4-bb6d3bfd9c1a" targetNamespace="http://schemas.microsoft.com/office/2006/metadata/properties" ma:root="true" ma:fieldsID="fa56bd56459981db31296a1f961697e6" ns2:_="" ns3:_="">
    <xsd:import namespace="2c68657e-e335-477e-899a-6eafd9c9f463"/>
    <xsd:import namespace="bbc05bf7-5990-45b5-ace4-bb6d3bfd9c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8657e-e335-477e-899a-6eafd9c9f4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alises d’images" ma:readOnly="false" ma:fieldId="{5cf76f15-5ced-4ddc-b409-7134ff3c332f}" ma:taxonomyMulti="true" ma:sspId="3104f85e-c05f-4ab3-955a-e41205d021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c05bf7-5990-45b5-ace4-bb6d3bfd9c1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276db64b-3dd3-45b9-8234-c331582ca83c}" ma:internalName="TaxCatchAll" ma:showField="CatchAllData" ma:web="bbc05bf7-5990-45b5-ace4-bb6d3bfd9c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c68657e-e335-477e-899a-6eafd9c9f463">
      <Terms xmlns="http://schemas.microsoft.com/office/infopath/2007/PartnerControls"/>
    </lcf76f155ced4ddcb4097134ff3c332f>
    <TaxCatchAll xmlns="bbc05bf7-5990-45b5-ace4-bb6d3bfd9c1a" xsi:nil="true"/>
  </documentManagement>
</p:properties>
</file>

<file path=customXml/itemProps1.xml><?xml version="1.0" encoding="utf-8"?>
<ds:datastoreItem xmlns:ds="http://schemas.openxmlformats.org/officeDocument/2006/customXml" ds:itemID="{1D879761-FDF8-4D30-B1D9-2FCCDF97E19B}"/>
</file>

<file path=customXml/itemProps2.xml><?xml version="1.0" encoding="utf-8"?>
<ds:datastoreItem xmlns:ds="http://schemas.openxmlformats.org/officeDocument/2006/customXml" ds:itemID="{1744A6F8-6501-487F-9653-D466B857FE81}"/>
</file>

<file path=customXml/itemProps3.xml><?xml version="1.0" encoding="utf-8"?>
<ds:datastoreItem xmlns:ds="http://schemas.openxmlformats.org/officeDocument/2006/customXml" ds:itemID="{66B3FA88-6B5B-4F2B-9698-CE7FA5C444BC}"/>
</file>

<file path=docProps/app.xml><?xml version="1.0" encoding="utf-8"?>
<Properties xmlns="http://schemas.openxmlformats.org/officeDocument/2006/extended-properties" xmlns:vt="http://schemas.openxmlformats.org/officeDocument/2006/docPropsVTypes">
  <Template>{B5C5DC94-3F18-F44F-8033-93AC4337FD49}tf16401369</Template>
  <TotalTime>779</TotalTime>
  <Words>233</Words>
  <Application>Microsoft Macintosh PowerPoint</Application>
  <PresentationFormat>Grand écran</PresentationFormat>
  <Paragraphs>48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Arial</vt:lpstr>
      <vt:lpstr>Calibri Light</vt:lpstr>
      <vt:lpstr>Cambria Math</vt:lpstr>
      <vt:lpstr>Rockwell</vt:lpstr>
      <vt:lpstr>Wingdings</vt:lpstr>
      <vt:lpstr>Atlas</vt:lpstr>
      <vt:lpstr>Présentation PowerPoint</vt:lpstr>
      <vt:lpstr>Présentation PowerPoint</vt:lpstr>
      <vt:lpstr>Les « musiques du monde » sont des musiques traditionnelles</vt:lpstr>
      <vt:lpstr>Présentation PowerPoint</vt:lpstr>
      <vt:lpstr>Les « musiques du monde » (ne) sont (pas que) des musiques traditionnelles</vt:lpstr>
      <vt:lpstr>Les « musiques du monde » vont diversifier vos publics</vt:lpstr>
      <vt:lpstr>Présentation PowerPoint</vt:lpstr>
      <vt:lpstr>Les « musiques du monde » vont diversifier vos publics</vt:lpstr>
      <vt:lpstr>Présentation PowerPoint</vt:lpstr>
      <vt:lpstr>Les « musiques du monde » vont diversifier les artistes que vous présentez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Diversité culturelle dans les programmations : mieux comprendre, découvrir, promouvoir</dc:title>
  <dc:creator>Caroline Marcoux-Gendron</dc:creator>
  <cp:lastModifiedBy>Caroline Marcoux-Gendron</cp:lastModifiedBy>
  <cp:revision>80</cp:revision>
  <dcterms:created xsi:type="dcterms:W3CDTF">2024-01-30T21:52:15Z</dcterms:created>
  <dcterms:modified xsi:type="dcterms:W3CDTF">2024-02-26T22:20:57Z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0x01010090BF4D3D481DDF41B47D609E508B177B</vt:lpwstr>
  </property>
</Properties>
</file>